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76" d="100"/>
          <a:sy n="76" d="100"/>
        </p:scale>
        <p:origin x="-120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53C5C9-C4BE-4C97-A38F-7C3FF96895AB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FEF1D2-CEC7-4397-97AE-926D9CBCCA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810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Vet kool kikker is pouwer pont 207!</a:t>
            </a:r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A0374F-3238-46DB-92A6-7E4C20F81608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114C-801A-4149-BE81-633137754A09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3B5E-05BD-479D-B37B-0AADB5D21B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B4D7-2D53-4BA6-BE7C-6726595F78B2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572A-857A-4074-97A5-00C48C2988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883E-14B4-4AAA-8CF5-59B6432EFE04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EF9B-3CF8-4CF6-894D-DF20F3430B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9684-7AEA-4B1B-ACF9-3690369EDA9A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5443-BE4C-41F5-8EF7-051F11078D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9890-9BA3-4AE7-86F8-88E1546DBFBE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A7E3-8CA5-4C61-AD22-101A0C84C8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5B42-79EA-4348-B4B2-23C15B5640F1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C4B3-0C9B-4A9F-B403-6B52A1B084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162A-1472-46AD-BD0B-011220F645CC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B884-30A5-465E-92B2-AAE6FE8DF7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B87A-622E-4EE4-909C-A6EAB7E2842D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BC15-F9BE-4D87-A375-4C509EE261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DD60-275D-4529-98AC-E491B656C3C1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0BD8-EDA0-455E-A37A-8820D6F223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5817-A9F7-435B-8BD0-570C3B4E0E91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0590-89F9-4AC5-A670-0737144024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8A5C-AD32-450D-85D6-04F0386F295D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FB87-625E-4822-B3CD-13FF14D11D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945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D0CD5-41F0-4FEB-945F-FDED64465E55}" type="datetimeFigureOut">
              <a:rPr lang="nl-NL"/>
              <a:pPr>
                <a:defRPr/>
              </a:pPr>
              <a:t>7-11-2012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F9F4C5-81F3-43B8-AD3A-AC1C256162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9/Coat_of_arms_of_Berlin.sv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2/20/Bundesarchiv_Bild_173-1282,_Berlin,_Brandenburger_Tor,_Wasserwerfer.jpg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12" Type="http://schemas.openxmlformats.org/officeDocument/2006/relationships/hyperlink" Target="http://upload.wikimedia.org/wikipedia/commons/f/fb/Flag_of_Germany_(state).svg" TargetMode="External"/><Relationship Id="rId2" Type="http://schemas.openxmlformats.org/officeDocument/2006/relationships/hyperlink" Target="http://upload.wikimedia.org/wikipedia/commons/8/86/Bundesarchiv_B_145_Bild-F079005-0021,_Berlin,_Grenz%C3%BCbergang_Checkpoint_Charli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a/af/Occupied_Germany_and_Berlin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openxmlformats.org/officeDocument/2006/relationships/hyperlink" Target="http://upload.wikimedia.org/wikipedia/commons/a/a1/Flag_of_East_Germany.svg" TargetMode="External"/><Relationship Id="rId4" Type="http://schemas.openxmlformats.org/officeDocument/2006/relationships/hyperlink" Target="http://nl.wikipedia.org/wiki/Bestand:Berlin_Wall_1961-11-20.jpg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upload.wikimedia.org/wikipedia/commons/d/d0/Checkpoint_Charlie_1961-10-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0/07/Bundesarchiv_Bild_183-L0331-0005,_Potsdam,_Grenz%C3%BCbergang_Drewitz-Dreilinden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nl.wikipedia.org/wiki/Bestand:Grensovergang-helmstedt-marienborn-lichtmast-commandotoren-brug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4572000" cy="1470025"/>
          </a:xfrm>
        </p:spPr>
        <p:txBody>
          <a:bodyPr/>
          <a:lstStyle/>
          <a:p>
            <a:r>
              <a:rPr lang="nl-NL" smtClean="0">
                <a:solidFill>
                  <a:schemeClr val="bg1"/>
                </a:solidFill>
              </a:rPr>
              <a:t>Berlijn</a:t>
            </a:r>
            <a:br>
              <a:rPr lang="nl-NL" smtClean="0">
                <a:solidFill>
                  <a:schemeClr val="bg1"/>
                </a:solidFill>
              </a:rPr>
            </a:br>
            <a:r>
              <a:rPr lang="nl-NL" sz="2400" smtClean="0">
                <a:solidFill>
                  <a:schemeClr val="bg1"/>
                </a:solidFill>
              </a:rPr>
              <a:t> voor en na de oorlog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43200" y="6500813"/>
            <a:ext cx="6400800" cy="357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050" dirty="0" smtClean="0">
                <a:solidFill>
                  <a:schemeClr val="bg1"/>
                </a:solidFill>
              </a:rPr>
              <a:t>Door Wouter </a:t>
            </a:r>
            <a:r>
              <a:rPr lang="nl-NL" sz="1050" dirty="0" err="1" smtClean="0">
                <a:solidFill>
                  <a:schemeClr val="bg1"/>
                </a:solidFill>
              </a:rPr>
              <a:t>Schuitemaker</a:t>
            </a:r>
            <a:endParaRPr lang="nl-NL" sz="1050" dirty="0">
              <a:solidFill>
                <a:schemeClr val="bg1"/>
              </a:solidFill>
            </a:endParaRPr>
          </a:p>
        </p:txBody>
      </p:sp>
      <p:pic>
        <p:nvPicPr>
          <p:cNvPr id="14339" name="Picture 2" descr="http://upload.wikimedia.org/wikipedia/commons/0/0a/Bundesarchiv_B_145_Bild-047269%2C_Berlin%2C_Brandenburger_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428750"/>
            <a:ext cx="4572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Bestand:Coat of arms of Berlin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85750"/>
            <a:ext cx="2857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Bestand:Coat of arms of Berlin.sv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285750"/>
            <a:ext cx="2857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chemeClr val="bg1"/>
                </a:solidFill>
              </a:rPr>
              <a:t>De Muur</a:t>
            </a:r>
          </a:p>
        </p:txBody>
      </p:sp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25963"/>
          </a:xfrm>
        </p:spPr>
        <p:txBody>
          <a:bodyPr/>
          <a:lstStyle/>
          <a:p>
            <a:r>
              <a:rPr lang="nl-NL" sz="2000" smtClean="0">
                <a:solidFill>
                  <a:schemeClr val="bg1"/>
                </a:solidFill>
              </a:rPr>
              <a:t>De muur 1946-1989</a:t>
            </a:r>
          </a:p>
          <a:p>
            <a:r>
              <a:rPr lang="nl-NL" sz="2000" smtClean="0">
                <a:solidFill>
                  <a:schemeClr val="bg1"/>
                </a:solidFill>
              </a:rPr>
              <a:t> Frans Berlijn, Engels Berlijn, Amerikaans Berlijn | Sovjets Berlijn</a:t>
            </a:r>
          </a:p>
          <a:p>
            <a:r>
              <a:rPr lang="nl-NL" sz="2000" smtClean="0">
                <a:solidFill>
                  <a:schemeClr val="bg1"/>
                </a:solidFill>
              </a:rPr>
              <a:t>Op grondgebied van DDR</a:t>
            </a:r>
          </a:p>
          <a:p>
            <a:r>
              <a:rPr lang="nl-NL" sz="2000" smtClean="0">
                <a:solidFill>
                  <a:schemeClr val="bg1"/>
                </a:solidFill>
              </a:rPr>
              <a:t>125! - 81?</a:t>
            </a:r>
          </a:p>
          <a:p>
            <a:r>
              <a:rPr lang="nl-NL" sz="2000" smtClean="0">
                <a:solidFill>
                  <a:schemeClr val="bg1"/>
                </a:solidFill>
              </a:rPr>
              <a:t>1991 reststukken, souvenirs</a:t>
            </a:r>
          </a:p>
          <a:p>
            <a:endParaRPr lang="nl-NL" smtClean="0">
              <a:solidFill>
                <a:schemeClr val="bg1"/>
              </a:solidFill>
            </a:endParaRPr>
          </a:p>
          <a:p>
            <a:endParaRPr lang="nl-NL" smtClean="0">
              <a:solidFill>
                <a:schemeClr val="bg1"/>
              </a:solidFill>
            </a:endParaRPr>
          </a:p>
        </p:txBody>
      </p:sp>
      <p:pic>
        <p:nvPicPr>
          <p:cNvPr id="15363" name="Picture 4" descr="Bestand:Bundesarchiv B 145 Bild-F079005-0021, Berlin, Grenzübergang Checkpoint Charli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5"/>
            <a:ext cx="3357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upload.wikimedia.org/wikipedia/commons/thumb/8/80/Berlin_Wall_1961-11-20.jpg/220px-Berlin_Wall_1961-11-2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714875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Bestand:Occupied Germany and Berlin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714875"/>
            <a:ext cx="2643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Bestand:Bundesarchiv Bild 173-1282, Berlin, Brandenburger Tor, Wasserwerfe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2571750"/>
            <a:ext cx="3357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Bestand:Flag of East Germany.sv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4438" y="214313"/>
            <a:ext cx="2071687" cy="1243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8" name="Picture 4" descr="Bestand:Flag of Germany (state).sv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6438" y="214313"/>
            <a:ext cx="2143125" cy="1285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6387" name="Picture 2" descr="http://upload.wikimedia.org/wikipedia/commons/3/34/Karte_berliner_mauer_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2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571500" y="0"/>
            <a:ext cx="1785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Geld</a:t>
            </a:r>
          </a:p>
        </p:txBody>
      </p:sp>
      <p:sp>
        <p:nvSpPr>
          <p:cNvPr id="16389" name="Tekstvak 5"/>
          <p:cNvSpPr txBox="1">
            <a:spLocks noChangeArrowheads="1"/>
          </p:cNvSpPr>
          <p:nvPr/>
        </p:nvSpPr>
        <p:spPr bwMode="auto">
          <a:xfrm>
            <a:off x="6858000" y="1071563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West-Duitse mark</a:t>
            </a:r>
          </a:p>
        </p:txBody>
      </p:sp>
      <p:sp>
        <p:nvSpPr>
          <p:cNvPr id="16390" name="Tekstvak 6"/>
          <p:cNvSpPr txBox="1">
            <a:spLocks noChangeArrowheads="1"/>
          </p:cNvSpPr>
          <p:nvPr/>
        </p:nvSpPr>
        <p:spPr bwMode="auto">
          <a:xfrm>
            <a:off x="6786563" y="17859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Oost-Duitse mark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rot="10800000" flipV="1">
            <a:off x="3643313" y="1285875"/>
            <a:ext cx="3214687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rot="10800000" flipV="1">
            <a:off x="6286500" y="2214563"/>
            <a:ext cx="785813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rot="10800000" flipV="1">
            <a:off x="2643188" y="1285875"/>
            <a:ext cx="4143375" cy="2214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rot="5400000">
            <a:off x="3964782" y="1393031"/>
            <a:ext cx="2928938" cy="271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kstvak 19"/>
          <p:cNvSpPr txBox="1">
            <a:spLocks noChangeArrowheads="1"/>
          </p:cNvSpPr>
          <p:nvPr/>
        </p:nvSpPr>
        <p:spPr bwMode="auto">
          <a:xfrm>
            <a:off x="285750" y="1071563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Oost Duitsland</a:t>
            </a:r>
          </a:p>
        </p:txBody>
      </p:sp>
      <p:sp>
        <p:nvSpPr>
          <p:cNvPr id="16396" name="Tekstvak 20"/>
          <p:cNvSpPr txBox="1">
            <a:spLocks noChangeArrowheads="1"/>
          </p:cNvSpPr>
          <p:nvPr/>
        </p:nvSpPr>
        <p:spPr bwMode="auto">
          <a:xfrm>
            <a:off x="1714500" y="6000750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Oost Duitsland</a:t>
            </a:r>
          </a:p>
        </p:txBody>
      </p:sp>
      <p:sp>
        <p:nvSpPr>
          <p:cNvPr id="16397" name="Tekstvak 21"/>
          <p:cNvSpPr txBox="1">
            <a:spLocks noChangeArrowheads="1"/>
          </p:cNvSpPr>
          <p:nvPr/>
        </p:nvSpPr>
        <p:spPr bwMode="auto">
          <a:xfrm>
            <a:off x="2286000" y="185737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Franse deel</a:t>
            </a:r>
          </a:p>
        </p:txBody>
      </p:sp>
      <p:sp>
        <p:nvSpPr>
          <p:cNvPr id="16398" name="Tekstvak 22"/>
          <p:cNvSpPr txBox="1">
            <a:spLocks noChangeArrowheads="1"/>
          </p:cNvSpPr>
          <p:nvPr/>
        </p:nvSpPr>
        <p:spPr bwMode="auto">
          <a:xfrm>
            <a:off x="1143000" y="38576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Engelse deel</a:t>
            </a:r>
          </a:p>
        </p:txBody>
      </p:sp>
      <p:sp>
        <p:nvSpPr>
          <p:cNvPr id="16399" name="Tekstvak 23"/>
          <p:cNvSpPr txBox="1">
            <a:spLocks noChangeArrowheads="1"/>
          </p:cNvSpPr>
          <p:nvPr/>
        </p:nvSpPr>
        <p:spPr bwMode="auto">
          <a:xfrm>
            <a:off x="2214563" y="464343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Amerikaanse deel</a:t>
            </a:r>
          </a:p>
        </p:txBody>
      </p:sp>
      <p:sp>
        <p:nvSpPr>
          <p:cNvPr id="16400" name="Tekstvak 24"/>
          <p:cNvSpPr txBox="1">
            <a:spLocks noChangeArrowheads="1"/>
          </p:cNvSpPr>
          <p:nvPr/>
        </p:nvSpPr>
        <p:spPr bwMode="auto">
          <a:xfrm>
            <a:off x="3286125" y="28575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muur</a:t>
            </a:r>
          </a:p>
        </p:txBody>
      </p:sp>
      <p:cxnSp>
        <p:nvCxnSpPr>
          <p:cNvPr id="27" name="Rechte verbindingslijn met pijl 26"/>
          <p:cNvCxnSpPr/>
          <p:nvPr/>
        </p:nvCxnSpPr>
        <p:spPr>
          <a:xfrm rot="5400000">
            <a:off x="3428207" y="856456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rot="5400000" flipH="1" flipV="1">
            <a:off x="5965825" y="5822950"/>
            <a:ext cx="28416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kstvak 31"/>
          <p:cNvSpPr txBox="1">
            <a:spLocks noChangeArrowheads="1"/>
          </p:cNvSpPr>
          <p:nvPr/>
        </p:nvSpPr>
        <p:spPr bwMode="auto">
          <a:xfrm>
            <a:off x="5500688" y="614362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Stads grens</a:t>
            </a:r>
          </a:p>
        </p:txBody>
      </p:sp>
      <p:cxnSp>
        <p:nvCxnSpPr>
          <p:cNvPr id="35" name="Rechte verbindingslijn met pijl 34"/>
          <p:cNvCxnSpPr/>
          <p:nvPr/>
        </p:nvCxnSpPr>
        <p:spPr>
          <a:xfrm flipV="1">
            <a:off x="1428750" y="2143125"/>
            <a:ext cx="64293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Tekstvak 37"/>
          <p:cNvSpPr txBox="1">
            <a:spLocks noChangeArrowheads="1"/>
          </p:cNvSpPr>
          <p:nvPr/>
        </p:nvSpPr>
        <p:spPr bwMode="auto">
          <a:xfrm>
            <a:off x="0" y="214312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Sc</a:t>
            </a:r>
            <a:r>
              <a:rPr lang="nl-NL">
                <a:latin typeface="Calibri" pitchFamily="34" charset="0"/>
              </a:rPr>
              <a:t>heiding deel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nl-NL" smtClean="0">
                <a:solidFill>
                  <a:schemeClr val="bg1"/>
                </a:solidFill>
              </a:rPr>
              <a:t>Checkpoint Charlie</a:t>
            </a:r>
          </a:p>
          <a:p>
            <a:r>
              <a:rPr lang="nl-NL" smtClean="0">
                <a:solidFill>
                  <a:schemeClr val="bg1"/>
                </a:solidFill>
              </a:rPr>
              <a:t>Checkpoint Alpha  </a:t>
            </a:r>
          </a:p>
          <a:p>
            <a:r>
              <a:rPr lang="nl-NL" smtClean="0">
                <a:solidFill>
                  <a:schemeClr val="bg1"/>
                </a:solidFill>
              </a:rPr>
              <a:t>Checkpoint Bravo</a:t>
            </a:r>
          </a:p>
        </p:txBody>
      </p:sp>
      <p:pic>
        <p:nvPicPr>
          <p:cNvPr id="17411" name="Picture 4" descr="Bestand:Checkpoint Charlie 1961-10-2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28625"/>
            <a:ext cx="25479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upload.wikimedia.org/wikipedia/commons/thumb/d/dd/Grensovergang-helmstedt-marienborn-lichtmast-commandotoren-brug.JPG/180px-Grensovergang-helmstedt-marienborn-lichtmast-commandotoren-bru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5214938" y="242887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Bestand:Bundesarchiv Bild 183-L0331-0005, Potsdam, Grenzübergang Drewitz-Dreilinden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357688"/>
            <a:ext cx="2571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chte verbindingslijn met pijl 8"/>
          <p:cNvCxnSpPr/>
          <p:nvPr/>
        </p:nvCxnSpPr>
        <p:spPr>
          <a:xfrm flipV="1">
            <a:off x="4214813" y="1785938"/>
            <a:ext cx="85725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3929063" y="292893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rot="16200000" flipH="1">
            <a:off x="3750469" y="3679032"/>
            <a:ext cx="1428750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kstvak 13"/>
          <p:cNvSpPr txBox="1">
            <a:spLocks noChangeArrowheads="1"/>
          </p:cNvSpPr>
          <p:nvPr/>
        </p:nvSpPr>
        <p:spPr bwMode="auto">
          <a:xfrm>
            <a:off x="3357563" y="2500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(In de muur)</a:t>
            </a:r>
          </a:p>
        </p:txBody>
      </p:sp>
      <p:sp>
        <p:nvSpPr>
          <p:cNvPr id="17418" name="Tekstvak 14"/>
          <p:cNvSpPr txBox="1">
            <a:spLocks noChangeArrowheads="1"/>
          </p:cNvSpPr>
          <p:nvPr/>
        </p:nvSpPr>
        <p:spPr bwMode="auto">
          <a:xfrm>
            <a:off x="1571625" y="6357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bg1"/>
                </a:solidFill>
              </a:rPr>
              <a:t>Beroemde gebouwen na de oorlog</a:t>
            </a:r>
          </a:p>
        </p:txBody>
      </p:sp>
      <p:pic>
        <p:nvPicPr>
          <p:cNvPr id="1035" name="Picture 2" descr="http://upload.wikimedia.org/wikipedia/commons/2/20/Reichstagsbra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285875"/>
            <a:ext cx="26431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http://upload.wikimedia.org/wikipedia/commons/1/14/Berlin_reichstag_C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1285875"/>
            <a:ext cx="428625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6" descr="http://weblogs.nos.nl/berlijn/files/2008/07/ansicht-brandenburger-tor-19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725" y="4572000"/>
            <a:ext cx="3168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8" descr="http://bam.pehlemann.com/assets/images/Foto_c_Beatrix_Pehlemann_-_Brandenburger_Tor_Berlijn_bij_Unter_den_Linden_dichtbij_duitse_Bundestag_Berlin_Pariser_Platz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373563"/>
            <a:ext cx="357187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kstvak 8"/>
          <p:cNvSpPr txBox="1">
            <a:spLocks noChangeArrowheads="1"/>
          </p:cNvSpPr>
          <p:nvPr/>
        </p:nvSpPr>
        <p:spPr bwMode="auto">
          <a:xfrm>
            <a:off x="4572000" y="4357688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Branderburger tor</a:t>
            </a:r>
          </a:p>
        </p:txBody>
      </p:sp>
      <p:sp>
        <p:nvSpPr>
          <p:cNvPr id="1040" name="Tekstvak 10"/>
          <p:cNvSpPr txBox="1">
            <a:spLocks noChangeArrowheads="1"/>
          </p:cNvSpPr>
          <p:nvPr/>
        </p:nvSpPr>
        <p:spPr bwMode="auto">
          <a:xfrm>
            <a:off x="928688" y="135731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Rijksdaggebouw</a:t>
            </a:r>
          </a:p>
        </p:txBody>
      </p:sp>
      <p:sp>
        <p:nvSpPr>
          <p:cNvPr id="1041" name="Tekstvak 11"/>
          <p:cNvSpPr txBox="1">
            <a:spLocks noChangeArrowheads="1"/>
          </p:cNvSpPr>
          <p:nvPr/>
        </p:nvSpPr>
        <p:spPr bwMode="auto">
          <a:xfrm>
            <a:off x="4000500" y="128587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Rijksdag gebouw</a:t>
            </a:r>
          </a:p>
        </p:txBody>
      </p:sp>
      <p:sp>
        <p:nvSpPr>
          <p:cNvPr id="1042" name="Tekstvak 12"/>
          <p:cNvSpPr txBox="1">
            <a:spLocks noChangeArrowheads="1"/>
          </p:cNvSpPr>
          <p:nvPr/>
        </p:nvSpPr>
        <p:spPr bwMode="auto">
          <a:xfrm>
            <a:off x="571500" y="45720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Branderburger tor</a:t>
            </a:r>
          </a:p>
        </p:txBody>
      </p:sp>
      <p:graphicFrame>
        <p:nvGraphicFramePr>
          <p:cNvPr id="1033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eluidsrecorder-document" r:id="rId9" imgW="304520" imgH="304520" progId="Package">
                  <p:embed/>
                </p:oleObj>
              </mc:Choice>
              <mc:Fallback>
                <p:oleObj name="Geluidsrecorder-document" r:id="rId9" imgW="304520" imgH="304520" progId="Packag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Tijdelijke aanduiding voor inhoud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4" name="Ovaal 13"/>
          <p:cNvSpPr/>
          <p:nvPr/>
        </p:nvSpPr>
        <p:spPr>
          <a:xfrm>
            <a:off x="6357938" y="1428750"/>
            <a:ext cx="1643062" cy="85725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ransition>
    <p:sndAc>
      <p:stSnd>
        <p:snd r:embed="rId4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86</Words>
  <Application>Microsoft Office PowerPoint</Application>
  <PresentationFormat>Diavoorstelling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Office-thema</vt:lpstr>
      <vt:lpstr>Geluidsrecorder-document</vt:lpstr>
      <vt:lpstr>Berlijn  voor en na de oorlog</vt:lpstr>
      <vt:lpstr>De Muur</vt:lpstr>
      <vt:lpstr>PowerPoint-presentatie</vt:lpstr>
      <vt:lpstr>PowerPoint-presentatie</vt:lpstr>
      <vt:lpstr>Beroemde gebouwen na de oorlog</vt:lpstr>
    </vt:vector>
  </TitlesOfParts>
  <Company>Heutham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Berlijn  voor en na de oorlog</dc:title>
  <dc:creator>groep7</dc:creator>
  <cp:lastModifiedBy>Storm</cp:lastModifiedBy>
  <cp:revision>21</cp:revision>
  <dcterms:created xsi:type="dcterms:W3CDTF">2010-04-16T12:01:18Z</dcterms:created>
  <dcterms:modified xsi:type="dcterms:W3CDTF">2012-11-07T19:42:04Z</dcterms:modified>
</cp:coreProperties>
</file>